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 varScale="1">
        <p:scale>
          <a:sx n="55" d="100"/>
          <a:sy n="55" d="100"/>
        </p:scale>
        <p:origin x="-900" y="-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24F5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79" y="66471"/>
            <a:ext cx="348615" cy="35796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8516620" y="0"/>
                </a:moveTo>
                <a:lnTo>
                  <a:pt x="0" y="0"/>
                </a:lnTo>
                <a:lnTo>
                  <a:pt x="0" y="489102"/>
                </a:lnTo>
                <a:lnTo>
                  <a:pt x="8516620" y="489102"/>
                </a:lnTo>
                <a:lnTo>
                  <a:pt x="851662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0" y="489102"/>
                </a:moveTo>
                <a:lnTo>
                  <a:pt x="8516620" y="489102"/>
                </a:lnTo>
                <a:lnTo>
                  <a:pt x="8516620" y="0"/>
                </a:lnTo>
                <a:lnTo>
                  <a:pt x="0" y="0"/>
                </a:lnTo>
                <a:lnTo>
                  <a:pt x="0" y="489102"/>
                </a:lnTo>
                <a:close/>
              </a:path>
            </a:pathLst>
          </a:custGeom>
          <a:ln w="25400">
            <a:solidFill>
              <a:srgbClr val="20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3277" y="-32511"/>
            <a:ext cx="5457444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675" y="1251711"/>
            <a:ext cx="7994649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24F5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Capstone</a:t>
            </a:r>
            <a:r>
              <a:rPr spc="-275" dirty="0"/>
              <a:t> </a:t>
            </a:r>
            <a:r>
              <a:rPr spc="-155" dirty="0"/>
              <a:t>Projec</a:t>
            </a:r>
            <a:r>
              <a:rPr spc="-110" dirty="0"/>
              <a:t>t</a:t>
            </a:r>
            <a:r>
              <a:rPr spc="-400" dirty="0"/>
              <a:t>-</a:t>
            </a:r>
            <a:r>
              <a:rPr spc="-509" dirty="0"/>
              <a:t>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algn="ctr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Bike</a:t>
            </a:r>
            <a:r>
              <a:rPr spc="-215" dirty="0"/>
              <a:t> </a:t>
            </a:r>
            <a:r>
              <a:rPr spc="-140" dirty="0"/>
              <a:t>Sharing</a:t>
            </a:r>
            <a:r>
              <a:rPr spc="-195" dirty="0"/>
              <a:t> </a:t>
            </a:r>
            <a:r>
              <a:rPr spc="-80" dirty="0"/>
              <a:t>Demand</a:t>
            </a:r>
            <a:r>
              <a:rPr spc="-215" dirty="0"/>
              <a:t> </a:t>
            </a:r>
            <a:r>
              <a:rPr spc="-145" dirty="0"/>
              <a:t>P</a:t>
            </a:r>
            <a:r>
              <a:rPr spc="-95" dirty="0"/>
              <a:t>r</a:t>
            </a:r>
            <a:r>
              <a:rPr spc="-90" dirty="0"/>
              <a:t>ediction</a:t>
            </a:r>
          </a:p>
          <a:p>
            <a:pPr marL="85090" algn="ctr">
              <a:lnSpc>
                <a:spcPts val="2145"/>
              </a:lnSpc>
              <a:spcBef>
                <a:spcPts val="85"/>
              </a:spcBef>
            </a:pPr>
            <a:r>
              <a:rPr sz="1800" spc="-100" dirty="0"/>
              <a:t>(Supervised</a:t>
            </a:r>
            <a:r>
              <a:rPr sz="1800" spc="-110" dirty="0"/>
              <a:t> </a:t>
            </a:r>
            <a:r>
              <a:rPr sz="1800" spc="-45" dirty="0"/>
              <a:t>Machine</a:t>
            </a:r>
            <a:r>
              <a:rPr sz="1800" spc="-85" dirty="0"/>
              <a:t> </a:t>
            </a:r>
            <a:r>
              <a:rPr sz="1800" spc="-65" dirty="0"/>
              <a:t>Learning</a:t>
            </a:r>
            <a:r>
              <a:rPr sz="1800" spc="-90" dirty="0"/>
              <a:t> </a:t>
            </a:r>
            <a:r>
              <a:rPr sz="1800" spc="-80" dirty="0"/>
              <a:t>regression</a:t>
            </a:r>
            <a:r>
              <a:rPr sz="1800" spc="-100" dirty="0"/>
              <a:t> </a:t>
            </a:r>
            <a:r>
              <a:rPr sz="1800" spc="-335" dirty="0"/>
              <a:t>)</a:t>
            </a:r>
            <a:endParaRPr sz="1800"/>
          </a:p>
          <a:p>
            <a:pPr marL="85725" algn="ctr">
              <a:lnSpc>
                <a:spcPts val="2865"/>
              </a:lnSpc>
            </a:pPr>
            <a:r>
              <a:rPr sz="2400" spc="-70" dirty="0"/>
              <a:t>BY</a:t>
            </a:r>
            <a:endParaRPr sz="2400"/>
          </a:p>
          <a:p>
            <a:pPr marL="83820" algn="ctr">
              <a:lnSpc>
                <a:spcPct val="100000"/>
              </a:lnSpc>
            </a:pPr>
            <a:r>
              <a:rPr sz="2400" spc="-75" smtClean="0">
                <a:solidFill>
                  <a:srgbClr val="C00000"/>
                </a:solidFill>
              </a:rPr>
              <a:t>A</a:t>
            </a:r>
            <a:r>
              <a:rPr lang="en-US" sz="2400" spc="-75" dirty="0" err="1" smtClean="0">
                <a:solidFill>
                  <a:srgbClr val="C00000"/>
                </a:solidFill>
              </a:rPr>
              <a:t>nkur</a:t>
            </a:r>
            <a:r>
              <a:rPr lang="en-US" sz="2400" spc="-75" dirty="0" smtClean="0">
                <a:solidFill>
                  <a:srgbClr val="C00000"/>
                </a:solidFill>
              </a:rPr>
              <a:t> </a:t>
            </a:r>
            <a:r>
              <a:rPr lang="en-US" sz="2400" spc="-75" dirty="0" err="1" smtClean="0">
                <a:solidFill>
                  <a:srgbClr val="C00000"/>
                </a:solidFill>
              </a:rPr>
              <a:t>Shukla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EDA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(Exploratory</a:t>
            </a:r>
            <a:r>
              <a:rPr sz="2400" b="1" spc="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Analysis):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36448"/>
            <a:ext cx="4829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Bike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Trend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according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 hour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different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9" y="978578"/>
            <a:ext cx="3917523" cy="2024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64" y="3209184"/>
            <a:ext cx="3840426" cy="19205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4843" y="942107"/>
            <a:ext cx="4128523" cy="2134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EDA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(Exploratory</a:t>
            </a:r>
            <a:r>
              <a:rPr sz="2400" b="1" spc="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Analysis):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4" y="1496208"/>
            <a:ext cx="4437421" cy="2330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0666" y="1470448"/>
            <a:ext cx="4351835" cy="23058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700024"/>
            <a:ext cx="45707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Distribution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 target </a:t>
            </a:r>
            <a:r>
              <a:rPr sz="1600" b="1" spc="-5" dirty="0">
                <a:latin typeface="Arial"/>
                <a:cs typeface="Arial"/>
              </a:rPr>
              <a:t>variable-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Bike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Rent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Count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40" y="3978655"/>
            <a:ext cx="40151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Sans Serif"/>
                <a:cs typeface="Microsoft Sans Serif"/>
              </a:rPr>
              <a:t>Distribution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rightly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skewed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some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outliers are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observed.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0394" y="3978655"/>
            <a:ext cx="409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normalize 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distribution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applied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square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root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method.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After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normalization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outliers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were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found.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0" y="607047"/>
            <a:ext cx="4829372" cy="25399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70358"/>
            <a:ext cx="8956040" cy="254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Preparation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 of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for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building:</a:t>
            </a:r>
            <a:endParaRPr sz="2400">
              <a:latin typeface="Arial"/>
              <a:cs typeface="Arial"/>
            </a:endParaRPr>
          </a:p>
          <a:p>
            <a:pPr marL="6381750" marR="10160" lvl="1">
              <a:lnSpc>
                <a:spcPct val="100000"/>
              </a:lnSpc>
              <a:spcBef>
                <a:spcPts val="1810"/>
              </a:spcBef>
              <a:buSzPct val="92857"/>
              <a:buFont typeface="Wingdings"/>
              <a:buChar char=""/>
              <a:tabLst>
                <a:tab pos="652399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With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heat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map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dropped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highly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correlated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variables.</a:t>
            </a:r>
            <a:endParaRPr sz="1400">
              <a:latin typeface="Microsoft Sans Serif"/>
              <a:cs typeface="Microsoft Sans Serif"/>
            </a:endParaRPr>
          </a:p>
          <a:p>
            <a:pPr marL="6381750" marR="508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As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can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Temperature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Dew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point temperature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are 91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%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correlated.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dropped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Dew point temperature because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very low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correlation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with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our </a:t>
            </a:r>
            <a:r>
              <a:rPr sz="1400" dirty="0">
                <a:latin typeface="Microsoft Sans Serif"/>
                <a:cs typeface="Microsoft Sans Serif"/>
              </a:rPr>
              <a:t>target </a:t>
            </a:r>
            <a:r>
              <a:rPr sz="1400" spc="-5" dirty="0">
                <a:latin typeface="Microsoft Sans Serif"/>
                <a:cs typeface="Microsoft Sans Serif"/>
              </a:rPr>
              <a:t>variable as compared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 temperature.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197352"/>
            <a:ext cx="412622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Later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using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variation inflation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factor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dropped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‘Visibility’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‘Humidity’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features as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VIF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value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more</a:t>
            </a:r>
            <a:r>
              <a:rPr sz="1400" dirty="0">
                <a:latin typeface="Microsoft Sans Serif"/>
                <a:cs typeface="Microsoft Sans Serif"/>
              </a:rPr>
              <a:t> than</a:t>
            </a:r>
            <a:r>
              <a:rPr sz="1400" spc="-5" dirty="0">
                <a:latin typeface="Microsoft Sans Serif"/>
                <a:cs typeface="Microsoft Sans Serif"/>
              </a:rPr>
              <a:t> 5.</a:t>
            </a:r>
            <a:endParaRPr sz="1400">
              <a:latin typeface="Microsoft Sans Serif"/>
              <a:cs typeface="Microsoft Sans Serif"/>
            </a:endParaRPr>
          </a:p>
          <a:p>
            <a:pPr marL="12700" marR="132080" algn="just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Next we created dummy variables for categorical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Seasons column and did mapping with 0 and 1 for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functioning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column.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1450">
              <a:latin typeface="Microsoft Sans Serif"/>
              <a:cs typeface="Microsoft Sans Serif"/>
            </a:endParaRPr>
          </a:p>
          <a:p>
            <a:pPr marL="154305" indent="-142240" algn="just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Thus we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prepared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our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data for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model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building.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930" y="3071037"/>
            <a:ext cx="4870068" cy="586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788" y="3929669"/>
            <a:ext cx="3540253" cy="773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17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4491"/>
            <a:ext cx="8833485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As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this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problem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are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trying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predict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continuous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value.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used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following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models.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Linear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Lasso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(regularized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regression)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Ridge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Regression(regularized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regression)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Decision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Tree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regression.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Random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forest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Gradient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Boosting regression.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400" b="1" spc="-5" dirty="0">
                <a:latin typeface="Arial"/>
                <a:cs typeface="Arial"/>
              </a:rPr>
              <a:t>Assumptions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The relation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between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dependent 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independent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variables should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almost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linear.</a:t>
            </a:r>
            <a:endParaRPr sz="1400">
              <a:latin typeface="Microsoft Sans Serif"/>
              <a:cs typeface="Microsoft Sans Serif"/>
            </a:endParaRPr>
          </a:p>
          <a:p>
            <a:pPr marL="12700" marR="37655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Mean of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residuals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should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zero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close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0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much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possible. It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done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check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whether our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line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actually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line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“best fit”.</a:t>
            </a:r>
            <a:endParaRPr sz="1400">
              <a:latin typeface="Microsoft Sans Serif"/>
              <a:cs typeface="Microsoft Sans Serif"/>
            </a:endParaRPr>
          </a:p>
          <a:p>
            <a:pPr marL="12700" marR="22034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There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should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homoscedasticity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equal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variance </a:t>
            </a:r>
            <a:r>
              <a:rPr sz="1400" spc="-10" dirty="0">
                <a:latin typeface="Microsoft Sans Serif"/>
                <a:cs typeface="Microsoft Sans Serif"/>
              </a:rPr>
              <a:t>in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 model.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assumption means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variance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around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line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same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all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values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predictor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(X).</a:t>
            </a:r>
            <a:endParaRPr sz="1400">
              <a:latin typeface="Microsoft Sans Serif"/>
              <a:cs typeface="Microsoft Sans Serif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There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should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not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multicollinearity in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 model.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Multicollinearity generally</a:t>
            </a:r>
            <a:r>
              <a:rPr sz="1400" dirty="0">
                <a:latin typeface="Microsoft Sans Serif"/>
                <a:cs typeface="Microsoft Sans Serif"/>
              </a:rPr>
              <a:t> occurs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when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there </a:t>
            </a:r>
            <a:r>
              <a:rPr sz="1400" spc="-5" dirty="0">
                <a:latin typeface="Microsoft Sans Serif"/>
                <a:cs typeface="Microsoft Sans Serif"/>
              </a:rPr>
              <a:t>are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high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correlations between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two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more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independent variables.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L="12700" marR="18351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Before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after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applying</a:t>
            </a:r>
            <a:r>
              <a:rPr sz="1400" dirty="0">
                <a:latin typeface="Microsoft Sans Serif"/>
                <a:cs typeface="Microsoft Sans Serif"/>
              </a:rPr>
              <a:t> these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models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checked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 assumptions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by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distribution 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residuals,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scatter plot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actual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predicted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values,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removing multi-colinearity among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independent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variables.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43" y="610653"/>
            <a:ext cx="2971659" cy="16744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3" y="658747"/>
            <a:ext cx="2951717" cy="16771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9244"/>
            <a:ext cx="9118600" cy="1794510"/>
            <a:chOff x="0" y="3349244"/>
            <a:chExt cx="9118600" cy="17945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522" y="3374720"/>
              <a:ext cx="3068001" cy="1743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49244"/>
              <a:ext cx="6072505" cy="179425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1290" y="598408"/>
            <a:ext cx="2809828" cy="16587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931" y="2325827"/>
            <a:ext cx="864679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4999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From 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above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regression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plot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all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numerical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features</a:t>
            </a:r>
            <a:r>
              <a:rPr sz="1400" spc="-5" dirty="0">
                <a:latin typeface="Microsoft Sans Serif"/>
                <a:cs typeface="Microsoft Sans Serif"/>
              </a:rPr>
              <a:t> 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that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columns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'Temperature',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'Wind_speed',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'Visibility',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'Dew_point_temperature', 'Solar_Radiation'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are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positively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relation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target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variable,which means the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rented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count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increases with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increase of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these </a:t>
            </a:r>
            <a:r>
              <a:rPr sz="1400" dirty="0">
                <a:latin typeface="Microsoft Sans Serif"/>
                <a:cs typeface="Microsoft Sans Serif"/>
              </a:rPr>
              <a:t>features.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0723" y="619380"/>
            <a:ext cx="2714568" cy="16426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8038" y="621306"/>
            <a:ext cx="2862351" cy="1595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31" y="666943"/>
            <a:ext cx="2852492" cy="1590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931" y="3325063"/>
            <a:ext cx="7700009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5100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b="1" spc="-5" dirty="0">
                <a:latin typeface="Arial"/>
                <a:cs typeface="Arial"/>
              </a:rPr>
              <a:t>'Rainfall',‘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Snowfall’,</a:t>
            </a:r>
            <a:r>
              <a:rPr sz="1400" b="1" spc="-10" dirty="0">
                <a:latin typeface="Arial"/>
                <a:cs typeface="Arial"/>
              </a:rPr>
              <a:t> 'Humidity'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these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are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negatively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related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with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target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variable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which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means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rented bike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count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decreases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when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these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increase.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55" y="1509996"/>
            <a:ext cx="3174574" cy="472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9847" y="1452686"/>
            <a:ext cx="3449589" cy="508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1091945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0997" y="1063497"/>
            <a:ext cx="16008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96519"/>
            <a:ext cx="4101465" cy="6000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spc="-5" dirty="0">
                <a:latin typeface="Arial"/>
                <a:cs typeface="Arial"/>
              </a:rPr>
              <a:t>Linear regression,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Lasso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 Ridge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Regression:</a:t>
            </a:r>
            <a:endParaRPr sz="1400">
              <a:latin typeface="Arial"/>
              <a:cs typeface="Arial"/>
            </a:endParaRPr>
          </a:p>
          <a:p>
            <a:pPr marL="302895" indent="-142240">
              <a:lnSpc>
                <a:spcPct val="100000"/>
              </a:lnSpc>
              <a:spcBef>
                <a:spcPts val="585"/>
              </a:spcBef>
              <a:buSzPct val="92857"/>
              <a:buFont typeface="Wingdings"/>
              <a:buChar char=""/>
              <a:tabLst>
                <a:tab pos="303530" algn="l"/>
              </a:tabLst>
            </a:pPr>
            <a:r>
              <a:rPr sz="1400" b="1" spc="-5" dirty="0">
                <a:latin typeface="Arial"/>
                <a:cs typeface="Arial"/>
              </a:rPr>
              <a:t>Linear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74" y="2009520"/>
            <a:ext cx="7239634" cy="3134360"/>
            <a:chOff x="22874" y="2009520"/>
            <a:chExt cx="7239634" cy="3134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4" y="3556640"/>
              <a:ext cx="3737710" cy="1554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529" y="3568191"/>
              <a:ext cx="3529583" cy="15753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8528" y="2009520"/>
              <a:ext cx="2475483" cy="1584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54" y="2108993"/>
              <a:ext cx="3751048" cy="12622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84161" y="2259838"/>
            <a:ext cx="16687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Microsoft Sans Serif"/>
                <a:cs typeface="Microsoft Sans Serif"/>
              </a:rPr>
              <a:t>Mean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of residuals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should 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be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zero or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close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to 0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as 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much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as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possible.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It</a:t>
            </a:r>
            <a:r>
              <a:rPr sz="1100" spc="-5" dirty="0">
                <a:latin typeface="Microsoft Sans Serif"/>
                <a:cs typeface="Microsoft Sans Serif"/>
              </a:rPr>
              <a:t> is 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done to check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whether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our </a:t>
            </a:r>
            <a:r>
              <a:rPr sz="1100" spc="-27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line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is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actually</a:t>
            </a:r>
            <a:endParaRPr sz="1100">
              <a:latin typeface="Microsoft Sans Serif"/>
              <a:cs typeface="Microsoft Sans Serif"/>
            </a:endParaRPr>
          </a:p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Microsoft Sans Serif"/>
                <a:cs typeface="Microsoft Sans Serif"/>
              </a:rPr>
              <a:t>the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line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of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“best fit”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81571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Lasso (Hyper-parameter tuned- alpha=0.01)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81" y="1250296"/>
            <a:ext cx="3064809" cy="458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787" y="1204275"/>
            <a:ext cx="3328167" cy="490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32" y="2104189"/>
            <a:ext cx="3997347" cy="13325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878" y="3493581"/>
            <a:ext cx="8373109" cy="1617980"/>
            <a:chOff x="22878" y="3493581"/>
            <a:chExt cx="8373109" cy="16179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7915" y="3493581"/>
              <a:ext cx="4507466" cy="15976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78" y="3521380"/>
              <a:ext cx="3820635" cy="159004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06019" y="1892356"/>
            <a:ext cx="2982236" cy="152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69887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Ridge (Hyper-parameter tuned- alpha=0.1)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51" y="1311870"/>
            <a:ext cx="3168099" cy="4665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0452" y="1268177"/>
            <a:ext cx="3581924" cy="5360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61" y="3815106"/>
            <a:ext cx="3734316" cy="12870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22" y="2306021"/>
            <a:ext cx="3759058" cy="13854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6373" y="3803305"/>
            <a:ext cx="3661314" cy="1297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46336" y="2031739"/>
            <a:ext cx="3166895" cy="16170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3781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 :</a:t>
            </a:r>
            <a:endParaRPr sz="2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Elastic Net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(Hyper-parameter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tuned-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alpha=0.001,l1_ratio=0.5)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74" y="1332099"/>
            <a:ext cx="3104119" cy="464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135" y="1285908"/>
            <a:ext cx="3644173" cy="5366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5" y="3637935"/>
            <a:ext cx="3818499" cy="14781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50" y="2115625"/>
            <a:ext cx="3963931" cy="13213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1831" y="3691085"/>
            <a:ext cx="3761186" cy="1406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4491" y="1920982"/>
            <a:ext cx="3004794" cy="14049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0"/>
            <a:ext cx="8546465" cy="535940"/>
            <a:chOff x="-12700" y="0"/>
            <a:chExt cx="8546465" cy="535940"/>
          </a:xfrm>
        </p:grpSpPr>
        <p:sp>
          <p:nvSpPr>
            <p:cNvPr id="4" name="object 4"/>
            <p:cNvSpPr/>
            <p:nvPr/>
          </p:nvSpPr>
          <p:spPr>
            <a:xfrm>
              <a:off x="0" y="50"/>
              <a:ext cx="8521065" cy="510540"/>
            </a:xfrm>
            <a:custGeom>
              <a:avLst/>
              <a:gdLst/>
              <a:ahLst/>
              <a:cxnLst/>
              <a:rect l="l" t="t" r="r" b="b"/>
              <a:pathLst>
                <a:path w="8521065" h="510540">
                  <a:moveTo>
                    <a:pt x="8520557" y="0"/>
                  </a:moveTo>
                  <a:lnTo>
                    <a:pt x="0" y="0"/>
                  </a:lnTo>
                  <a:lnTo>
                    <a:pt x="0" y="510362"/>
                  </a:lnTo>
                  <a:lnTo>
                    <a:pt x="8520557" y="510362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0"/>
              <a:ext cx="8521065" cy="510540"/>
            </a:xfrm>
            <a:custGeom>
              <a:avLst/>
              <a:gdLst/>
              <a:ahLst/>
              <a:cxnLst/>
              <a:rect l="l" t="t" r="r" b="b"/>
              <a:pathLst>
                <a:path w="8521065" h="510540">
                  <a:moveTo>
                    <a:pt x="0" y="510362"/>
                  </a:moveTo>
                  <a:lnTo>
                    <a:pt x="8520557" y="510362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510362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119888"/>
            <a:ext cx="7823834" cy="429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526415" algn="l"/>
                <a:tab pos="527050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Problem</a:t>
            </a:r>
            <a:r>
              <a:rPr sz="2400" b="1" spc="-2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Statement: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4646"/>
              </a:buClr>
              <a:buFont typeface="Wingdings"/>
              <a:buChar char=""/>
            </a:pPr>
            <a:endParaRPr sz="2950">
              <a:latin typeface="Arial"/>
              <a:cs typeface="Arial"/>
            </a:endParaRPr>
          </a:p>
          <a:p>
            <a:pPr marL="802640" marR="5080" lvl="1" indent="-318135">
              <a:lnSpc>
                <a:spcPct val="114999"/>
              </a:lnSpc>
              <a:buClr>
                <a:srgbClr val="CC0000"/>
              </a:buClr>
              <a:buSzPct val="77777"/>
              <a:buFont typeface="Wingdings"/>
              <a:buChar char=""/>
              <a:tabLst>
                <a:tab pos="802640" algn="l"/>
                <a:tab pos="803275" algn="l"/>
              </a:tabLst>
            </a:pP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Currently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bikes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are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introduced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 many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urban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cities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for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 enhancement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mobility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comfort.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client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Bike,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which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participates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in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program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in Seoul,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South 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Korea. An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accurate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count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critical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success</a:t>
            </a:r>
            <a:r>
              <a:rPr sz="1800" b="1" spc="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program.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important</a:t>
            </a:r>
            <a:r>
              <a:rPr sz="1800" b="1" spc="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 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make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available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and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accessible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public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spc="-484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right time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as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lessens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waiting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time.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Eventually,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providing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 city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with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becomes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major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concern.</a:t>
            </a:r>
            <a:endParaRPr sz="1800">
              <a:latin typeface="Arial"/>
              <a:cs typeface="Arial"/>
            </a:endParaRPr>
          </a:p>
          <a:p>
            <a:pPr marL="802640" marR="664210" lvl="1" indent="-318135">
              <a:lnSpc>
                <a:spcPct val="114999"/>
              </a:lnSpc>
              <a:buClr>
                <a:srgbClr val="CC0000"/>
              </a:buClr>
              <a:buSzPct val="77777"/>
              <a:buFont typeface="Wingdings"/>
              <a:buChar char=""/>
              <a:tabLst>
                <a:tab pos="864869" algn="l"/>
                <a:tab pos="865505" algn="l"/>
              </a:tabLst>
            </a:pPr>
            <a:r>
              <a:rPr dirty="0"/>
              <a:t>	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 final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aim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of this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project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 count </a:t>
            </a:r>
            <a:r>
              <a:rPr sz="1800" b="1" spc="-484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required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each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hour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for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bikes.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735393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Decision Tree</a:t>
            </a:r>
            <a:r>
              <a:rPr sz="1400" b="1" spc="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regression(Hyper-parameter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tuned-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max_depth=9,max_features='auto')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6378" y="506983"/>
            <a:ext cx="11760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features to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consider when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looking for the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best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split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8" y="3487820"/>
            <a:ext cx="3875813" cy="16216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51" y="2081160"/>
            <a:ext cx="3940278" cy="1313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9341" y="3472850"/>
            <a:ext cx="4043214" cy="16176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0284" y="1940376"/>
            <a:ext cx="2992295" cy="14376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45" y="1221115"/>
            <a:ext cx="3247284" cy="4782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0000" y="1172792"/>
            <a:ext cx="3631159" cy="5247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751141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 :</a:t>
            </a:r>
            <a:endParaRPr sz="2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Random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forest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regression(Hyper-parameter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tuned-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'max_depth':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9,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'n_estimators': 100')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4" y="1237876"/>
            <a:ext cx="3328616" cy="4810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97" y="3633989"/>
            <a:ext cx="3535915" cy="1482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78" y="2041522"/>
            <a:ext cx="3730148" cy="143891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87673" y="1076566"/>
            <a:ext cx="3806190" cy="2432685"/>
            <a:chOff x="3487673" y="1076566"/>
            <a:chExt cx="3806190" cy="2432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7673" y="1076566"/>
              <a:ext cx="3763645" cy="715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9069" y="1769617"/>
              <a:ext cx="3304794" cy="173913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5331" y="3667747"/>
            <a:ext cx="3993536" cy="14289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Model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Selection and Evaluation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Scores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875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1666"/>
              <a:buFont typeface="Wingdings"/>
              <a:buChar char=""/>
              <a:tabLst>
                <a:tab pos="134620" algn="l"/>
              </a:tabLst>
            </a:pPr>
            <a:r>
              <a:rPr sz="1200" b="1" spc="-5" dirty="0">
                <a:latin typeface="Arial"/>
                <a:cs typeface="Arial"/>
              </a:rPr>
              <a:t>Gradient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boosting</a:t>
            </a:r>
            <a:r>
              <a:rPr sz="1200" b="1" spc="5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regression(Hyper-parameter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tuned-</a:t>
            </a:r>
            <a:r>
              <a:rPr sz="1200" b="1" spc="50" dirty="0">
                <a:latin typeface="Arial"/>
                <a:cs typeface="Arial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'learning_rate':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0.04,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'max_depth':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8,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'n_estimators':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150,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'subsample': </a:t>
            </a:r>
            <a:r>
              <a:rPr sz="1200" spc="-30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0.9</a:t>
            </a:r>
            <a:r>
              <a:rPr sz="1400" spc="-5" dirty="0">
                <a:latin typeface="Microsoft Sans Serif"/>
                <a:cs typeface="Microsoft Sans Serif"/>
              </a:rPr>
              <a:t>)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817" y="1222642"/>
            <a:ext cx="3771461" cy="5554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17" y="1315206"/>
            <a:ext cx="3651085" cy="527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59" y="3521004"/>
            <a:ext cx="3790188" cy="1590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35" y="2062718"/>
            <a:ext cx="4056919" cy="13523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2706" y="3514435"/>
            <a:ext cx="4408356" cy="15774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3035" y="1931247"/>
            <a:ext cx="2705943" cy="13640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24268" y="2007107"/>
            <a:ext cx="171958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285">
              <a:lnSpc>
                <a:spcPct val="100000"/>
              </a:lnSpc>
              <a:spcBef>
                <a:spcPts val="100"/>
              </a:spcBef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spc="-5" dirty="0">
                <a:latin typeface="Microsoft Sans Serif"/>
                <a:cs typeface="Microsoft Sans Serif"/>
              </a:rPr>
              <a:t>Learning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rate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shrinks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the </a:t>
            </a:r>
            <a:r>
              <a:rPr sz="1050" spc="-2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contribution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of </a:t>
            </a:r>
            <a:r>
              <a:rPr sz="1050" spc="-5" dirty="0">
                <a:latin typeface="Microsoft Sans Serif"/>
                <a:cs typeface="Microsoft Sans Serif"/>
              </a:rPr>
              <a:t>each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tree</a:t>
            </a:r>
            <a:endParaRPr sz="1050">
              <a:latin typeface="Microsoft Sans Serif"/>
              <a:cs typeface="Microsoft Sans Serif"/>
            </a:endParaRPr>
          </a:p>
          <a:p>
            <a:pPr marL="12700" marR="72390">
              <a:lnSpc>
                <a:spcPct val="100000"/>
              </a:lnSpc>
            </a:pPr>
            <a:r>
              <a:rPr sz="1050" spc="-5" dirty="0">
                <a:latin typeface="Microsoft Sans Serif"/>
                <a:cs typeface="Microsoft Sans Serif"/>
              </a:rPr>
              <a:t>by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learning_rate.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There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is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a </a:t>
            </a:r>
            <a:r>
              <a:rPr sz="1050" spc="-2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trade-off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between 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learning_rate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-10" dirty="0">
                <a:latin typeface="Microsoft Sans Serif"/>
                <a:cs typeface="Microsoft Sans Serif"/>
              </a:rPr>
              <a:t>and </a:t>
            </a:r>
            <a:r>
              <a:rPr sz="1050" spc="-5" dirty="0">
                <a:latin typeface="Microsoft Sans Serif"/>
                <a:cs typeface="Microsoft Sans Serif"/>
              </a:rPr>
              <a:t> n_estimators.</a:t>
            </a:r>
            <a:endParaRPr sz="10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spc="-5" dirty="0">
                <a:latin typeface="Microsoft Sans Serif"/>
                <a:cs typeface="Microsoft Sans Serif"/>
              </a:rPr>
              <a:t>Choosing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subsample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&lt;</a:t>
            </a:r>
            <a:r>
              <a:rPr sz="1050" spc="-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1.0 </a:t>
            </a:r>
            <a:r>
              <a:rPr sz="1050" spc="-2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leads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to </a:t>
            </a:r>
            <a:r>
              <a:rPr sz="1050" spc="-5" dirty="0">
                <a:latin typeface="Microsoft Sans Serif"/>
                <a:cs typeface="Microsoft Sans Serif"/>
              </a:rPr>
              <a:t>a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reduction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of 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variance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and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an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increase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in 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bias.</a:t>
            </a:r>
            <a:endParaRPr sz="1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3768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Feature</a:t>
            </a:r>
            <a:r>
              <a:rPr sz="2400" b="1" spc="-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importance's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522" y="651786"/>
            <a:ext cx="9069705" cy="2181860"/>
            <a:chOff x="37522" y="651786"/>
            <a:chExt cx="9069705" cy="2181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2" y="715956"/>
              <a:ext cx="4561724" cy="2117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015" y="651786"/>
              <a:ext cx="4464004" cy="208669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72" y="3020202"/>
            <a:ext cx="4468337" cy="20863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95596" y="3122930"/>
            <a:ext cx="38068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Sans Serif"/>
                <a:cs typeface="Microsoft Sans Serif"/>
              </a:rPr>
              <a:t>From </a:t>
            </a:r>
            <a:r>
              <a:rPr sz="1400" spc="-10" dirty="0">
                <a:latin typeface="Microsoft Sans Serif"/>
                <a:cs typeface="Microsoft Sans Serif"/>
              </a:rPr>
              <a:t>all </a:t>
            </a:r>
            <a:r>
              <a:rPr sz="1400" spc="-5" dirty="0">
                <a:latin typeface="Microsoft Sans Serif"/>
                <a:cs typeface="Microsoft Sans Serif"/>
              </a:rPr>
              <a:t>3 models we can say </a:t>
            </a:r>
            <a:r>
              <a:rPr sz="1400" dirty="0">
                <a:latin typeface="Microsoft Sans Serif"/>
                <a:cs typeface="Microsoft Sans Serif"/>
              </a:rPr>
              <a:t>that </a:t>
            </a:r>
            <a:r>
              <a:rPr sz="1400" spc="-5" dirty="0">
                <a:latin typeface="Microsoft Sans Serif"/>
                <a:cs typeface="Microsoft Sans Serif"/>
              </a:rPr>
              <a:t>temperature,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hour, functioning day are the top </a:t>
            </a:r>
            <a:r>
              <a:rPr sz="1400" dirty="0">
                <a:latin typeface="Microsoft Sans Serif"/>
                <a:cs typeface="Microsoft Sans Serif"/>
              </a:rPr>
              <a:t>three </a:t>
            </a:r>
            <a:r>
              <a:rPr sz="1400" spc="-5" dirty="0">
                <a:latin typeface="Microsoft Sans Serif"/>
                <a:cs typeface="Microsoft Sans Serif"/>
              </a:rPr>
              <a:t>important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features.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34" y="595536"/>
            <a:ext cx="5170870" cy="23193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2700" y="0"/>
            <a:ext cx="8542020" cy="514984"/>
            <a:chOff x="-12700" y="0"/>
            <a:chExt cx="8542020" cy="514984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8516620" y="0"/>
                  </a:moveTo>
                  <a:lnTo>
                    <a:pt x="0" y="0"/>
                  </a:lnTo>
                  <a:lnTo>
                    <a:pt x="0" y="489102"/>
                  </a:lnTo>
                  <a:lnTo>
                    <a:pt x="8516620" y="489102"/>
                  </a:lnTo>
                  <a:lnTo>
                    <a:pt x="851662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0" y="489102"/>
                  </a:moveTo>
                  <a:lnTo>
                    <a:pt x="8516620" y="489102"/>
                  </a:lnTo>
                  <a:lnTo>
                    <a:pt x="8516620" y="0"/>
                  </a:lnTo>
                  <a:lnTo>
                    <a:pt x="0" y="0"/>
                  </a:lnTo>
                  <a:lnTo>
                    <a:pt x="0" y="489102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70358"/>
            <a:ext cx="218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14020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Conclusion: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7885" y="614933"/>
            <a:ext cx="3582670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8435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have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calculated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MAE,MSE,RMSE</a:t>
            </a:r>
            <a:r>
              <a:rPr sz="950" spc="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for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each </a:t>
            </a:r>
            <a:r>
              <a:rPr sz="950" spc="-23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model.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Based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will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decide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our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performance.</a:t>
            </a:r>
            <a:endParaRPr sz="950">
              <a:latin typeface="Microsoft Sans Serif"/>
              <a:cs typeface="Microsoft Sans Serif"/>
            </a:endParaRPr>
          </a:p>
          <a:p>
            <a:pPr marL="12700" marR="45720">
              <a:lnSpc>
                <a:spcPct val="100000"/>
              </a:lnSpc>
            </a:pPr>
            <a:r>
              <a:rPr sz="950" b="1" spc="-5" dirty="0">
                <a:latin typeface="Arial"/>
                <a:cs typeface="Arial"/>
              </a:rPr>
              <a:t>Our assumption</a:t>
            </a:r>
            <a:r>
              <a:rPr sz="950" spc="-5" dirty="0">
                <a:latin typeface="Microsoft Sans Serif"/>
                <a:cs typeface="Microsoft Sans Serif"/>
              </a:rPr>
              <a:t>: if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the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difference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of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between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 Test is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more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than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5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%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will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consider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it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over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fitting.</a:t>
            </a:r>
            <a:endParaRPr sz="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950" b="1" spc="-5" dirty="0">
                <a:latin typeface="Arial"/>
                <a:cs typeface="Arial"/>
              </a:rPr>
              <a:t>Linear,</a:t>
            </a:r>
            <a:r>
              <a:rPr sz="950" b="1" spc="-25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Lasso,</a:t>
            </a:r>
            <a:r>
              <a:rPr sz="950" b="1" spc="-2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Ridge</a:t>
            </a:r>
            <a:r>
              <a:rPr sz="950" b="1" spc="-2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and</a:t>
            </a:r>
            <a:r>
              <a:rPr sz="950" b="1" spc="-15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Elastic Net:</a:t>
            </a:r>
            <a:endParaRPr sz="950">
              <a:latin typeface="Arial"/>
              <a:cs typeface="Arial"/>
            </a:endParaRPr>
          </a:p>
          <a:p>
            <a:pPr marL="12700" marR="111125">
              <a:lnSpc>
                <a:spcPct val="100000"/>
              </a:lnSpc>
            </a:pPr>
            <a:r>
              <a:rPr sz="950" spc="-5" dirty="0">
                <a:latin typeface="Microsoft Sans Serif"/>
                <a:cs typeface="Microsoft Sans Serif"/>
              </a:rPr>
              <a:t>Linear, Lasso,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Ridge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Elastic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regression models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have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almost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similar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scores(61%)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both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data.(Even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after </a:t>
            </a:r>
            <a:r>
              <a:rPr sz="950" spc="-23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using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GridserachCV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have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 similar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results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of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base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models).</a:t>
            </a:r>
            <a:endParaRPr sz="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b="1" spc="-5" dirty="0">
                <a:latin typeface="Arial"/>
                <a:cs typeface="Arial"/>
              </a:rPr>
              <a:t>Decision</a:t>
            </a:r>
            <a:r>
              <a:rPr sz="950" b="1" spc="-3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Tree</a:t>
            </a:r>
            <a:r>
              <a:rPr sz="950" b="1" spc="-1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Regression: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Decision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tree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regressor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model,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without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tuning,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100%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was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very less.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Thus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our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memorized the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data. So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was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over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fitted</a:t>
            </a:r>
            <a:r>
              <a:rPr sz="950" spc="-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model.</a:t>
            </a:r>
            <a:endParaRPr sz="950">
              <a:latin typeface="Microsoft Sans Serif"/>
              <a:cs typeface="Microsoft Sans Serif"/>
            </a:endParaRPr>
          </a:p>
          <a:p>
            <a:pPr marL="12700" marR="145415">
              <a:lnSpc>
                <a:spcPct val="100000"/>
              </a:lnSpc>
            </a:pPr>
            <a:r>
              <a:rPr sz="950" spc="-5" dirty="0">
                <a:latin typeface="Microsoft Sans Serif"/>
                <a:cs typeface="Microsoft Sans Serif"/>
              </a:rPr>
              <a:t>After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88%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 and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83%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which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is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quite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good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for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us.</a:t>
            </a:r>
            <a:endParaRPr sz="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950" b="1" spc="-5" dirty="0">
                <a:latin typeface="Arial"/>
                <a:cs typeface="Arial"/>
              </a:rPr>
              <a:t>Random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Forest:</a:t>
            </a:r>
            <a:endParaRPr sz="950">
              <a:latin typeface="Arial"/>
              <a:cs typeface="Arial"/>
            </a:endParaRPr>
          </a:p>
          <a:p>
            <a:pPr marL="12700" marR="120650">
              <a:lnSpc>
                <a:spcPct val="100000"/>
              </a:lnSpc>
            </a:pP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Random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Forest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regressor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model,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without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98%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90%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data. Thus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our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memorized the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data. So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was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over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fitted </a:t>
            </a:r>
            <a:r>
              <a:rPr sz="950" spc="-23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model,</a:t>
            </a:r>
            <a:r>
              <a:rPr sz="950" spc="-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per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our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assumption</a:t>
            </a:r>
            <a:endParaRPr sz="950">
              <a:latin typeface="Microsoft Sans Serif"/>
              <a:cs typeface="Microsoft Sans Serif"/>
            </a:endParaRPr>
          </a:p>
          <a:p>
            <a:pPr marL="12700" marR="145415">
              <a:lnSpc>
                <a:spcPct val="100000"/>
              </a:lnSpc>
            </a:pPr>
            <a:r>
              <a:rPr sz="950" spc="-5" dirty="0">
                <a:latin typeface="Microsoft Sans Serif"/>
                <a:cs typeface="Microsoft Sans Serif"/>
              </a:rPr>
              <a:t>After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90%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 and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87%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which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is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very good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for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us.</a:t>
            </a:r>
            <a:endParaRPr sz="950">
              <a:latin typeface="Microsoft Sans Serif"/>
              <a:cs typeface="Microsoft Sans Serif"/>
            </a:endParaRPr>
          </a:p>
          <a:p>
            <a:pPr marL="12700" marR="145415">
              <a:lnSpc>
                <a:spcPct val="100000"/>
              </a:lnSpc>
            </a:pPr>
            <a:r>
              <a:rPr sz="950" b="1" spc="-5" dirty="0">
                <a:latin typeface="Arial"/>
                <a:cs typeface="Arial"/>
              </a:rPr>
              <a:t>Gradient Boosting Regression(Gradient Boosting Machine): </a:t>
            </a:r>
            <a:r>
              <a:rPr sz="950" b="1" spc="-250" dirty="0">
                <a:latin typeface="Arial"/>
                <a:cs typeface="Arial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Random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Forest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regressor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model,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without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86%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and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85%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data.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Our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performed</a:t>
            </a:r>
            <a:r>
              <a:rPr sz="950" spc="-1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well</a:t>
            </a:r>
            <a:r>
              <a:rPr sz="950" spc="3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without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tuning.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After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2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got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r2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score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as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96%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training </a:t>
            </a:r>
            <a:r>
              <a:rPr sz="950" spc="-24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 and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91%</a:t>
            </a:r>
            <a:r>
              <a:rPr sz="950" spc="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on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test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data, thus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we</a:t>
            </a:r>
            <a:r>
              <a:rPr sz="950" spc="1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improved the</a:t>
            </a:r>
            <a:r>
              <a:rPr sz="950" spc="5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model </a:t>
            </a:r>
            <a:r>
              <a:rPr sz="95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performance</a:t>
            </a:r>
            <a:r>
              <a:rPr sz="950" spc="-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by</a:t>
            </a:r>
            <a:r>
              <a:rPr sz="950" spc="1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hyper-parameter</a:t>
            </a:r>
            <a:r>
              <a:rPr sz="950" spc="-20" dirty="0">
                <a:latin typeface="Microsoft Sans Serif"/>
                <a:cs typeface="Microsoft Sans Serif"/>
              </a:rPr>
              <a:t> </a:t>
            </a:r>
            <a:r>
              <a:rPr sz="950" spc="-5" dirty="0">
                <a:latin typeface="Microsoft Sans Serif"/>
                <a:cs typeface="Microsoft Sans Serif"/>
              </a:rPr>
              <a:t>tuning.</a:t>
            </a:r>
            <a:endParaRPr sz="95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11982"/>
            <a:ext cx="5237988" cy="22315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2270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Conclusion: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9356"/>
            <a:ext cx="7346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Thus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Gradient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Boosting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Regression(GridSearchCV)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Random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forest(GridSearchCv)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gives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good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r2 scores.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can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deploy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this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models.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8834"/>
            <a:ext cx="2063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FF4646"/>
                </a:solidFill>
                <a:latin typeface="Microsoft Sans Serif"/>
                <a:cs typeface="Microsoft Sans Serif"/>
              </a:rPr>
              <a:t>Signing</a:t>
            </a:r>
            <a:r>
              <a:rPr sz="2800" b="0" spc="-40" dirty="0">
                <a:solidFill>
                  <a:srgbClr val="FF4646"/>
                </a:solidFill>
                <a:latin typeface="Microsoft Sans Serif"/>
                <a:cs typeface="Microsoft Sans Serif"/>
              </a:rPr>
              <a:t> </a:t>
            </a:r>
            <a:r>
              <a:rPr sz="2800" b="0" spc="300" dirty="0">
                <a:solidFill>
                  <a:srgbClr val="FF4646"/>
                </a:solidFill>
                <a:latin typeface="Microsoft Sans Serif"/>
                <a:cs typeface="Microsoft Sans Serif"/>
              </a:rPr>
              <a:t>off…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0"/>
            <a:ext cx="8546465" cy="524510"/>
            <a:chOff x="-12700" y="0"/>
            <a:chExt cx="8546465" cy="5245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8520557" y="0"/>
                  </a:moveTo>
                  <a:lnTo>
                    <a:pt x="0" y="0"/>
                  </a:lnTo>
                  <a:lnTo>
                    <a:pt x="0" y="498767"/>
                  </a:lnTo>
                  <a:lnTo>
                    <a:pt x="8520557" y="498767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0" y="498767"/>
                  </a:moveTo>
                  <a:lnTo>
                    <a:pt x="8520557" y="498767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498767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70358"/>
            <a:ext cx="5012055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Work</a:t>
            </a:r>
            <a:r>
              <a:rPr sz="2400" b="1" spc="-2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Flow</a:t>
            </a:r>
            <a:r>
              <a:rPr sz="2400" b="1" spc="-4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4646"/>
              </a:buClr>
              <a:buFont typeface="Wingdings"/>
              <a:buChar char=""/>
            </a:pPr>
            <a:endParaRPr sz="2800">
              <a:latin typeface="Arial"/>
              <a:cs typeface="Arial"/>
            </a:endParaRPr>
          </a:p>
          <a:p>
            <a:pPr marL="374650" lvl="1" indent="-162560">
              <a:lnSpc>
                <a:spcPct val="100000"/>
              </a:lnSpc>
              <a:buSzPct val="93750"/>
              <a:buFont typeface="Wingdings"/>
              <a:buChar char=""/>
              <a:tabLst>
                <a:tab pos="375285" algn="l"/>
              </a:tabLst>
            </a:pPr>
            <a:r>
              <a:rPr sz="1600" dirty="0">
                <a:latin typeface="Microsoft Sans Serif"/>
                <a:cs typeface="Microsoft Sans Serif"/>
              </a:rPr>
              <a:t>So we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will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divide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our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work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flow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into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following</a:t>
            </a:r>
            <a:r>
              <a:rPr sz="1600" spc="4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steps.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44" y="1974342"/>
            <a:ext cx="1327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●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6897" y="1442592"/>
            <a:ext cx="2067560" cy="1250950"/>
            <a:chOff x="376897" y="1442592"/>
            <a:chExt cx="2067560" cy="1250950"/>
          </a:xfrm>
        </p:grpSpPr>
        <p:sp>
          <p:nvSpPr>
            <p:cNvPr id="9" name="object 9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7209" y="1616201"/>
            <a:ext cx="17462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Collection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433" y="1879092"/>
            <a:ext cx="44830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5FCFF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023" y="2141982"/>
            <a:ext cx="16757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Understanding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0992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3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35325" y="1442592"/>
            <a:ext cx="2067560" cy="1250950"/>
            <a:chOff x="3235325" y="1442592"/>
            <a:chExt cx="2067560" cy="1250950"/>
          </a:xfrm>
        </p:grpSpPr>
        <p:sp>
          <p:nvSpPr>
            <p:cNvPr id="16" name="object 16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4" y="1225169"/>
                  </a:lnTo>
                  <a:lnTo>
                    <a:pt x="1919351" y="1225169"/>
                  </a:lnTo>
                  <a:lnTo>
                    <a:pt x="1967037" y="1215538"/>
                  </a:lnTo>
                  <a:lnTo>
                    <a:pt x="2005949" y="1189275"/>
                  </a:lnTo>
                  <a:lnTo>
                    <a:pt x="2032168" y="1150320"/>
                  </a:lnTo>
                  <a:lnTo>
                    <a:pt x="2041778" y="1102614"/>
                  </a:lnTo>
                  <a:lnTo>
                    <a:pt x="2041778" y="122555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5"/>
                  </a:lnTo>
                  <a:lnTo>
                    <a:pt x="2041778" y="1102614"/>
                  </a:lnTo>
                  <a:lnTo>
                    <a:pt x="2032168" y="1150320"/>
                  </a:lnTo>
                  <a:lnTo>
                    <a:pt x="2005949" y="1189275"/>
                  </a:lnTo>
                  <a:lnTo>
                    <a:pt x="1967037" y="1215538"/>
                  </a:lnTo>
                  <a:lnTo>
                    <a:pt x="1919351" y="1225169"/>
                  </a:lnTo>
                  <a:lnTo>
                    <a:pt x="122554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84550" y="1616201"/>
            <a:ext cx="1769745" cy="85598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065" marR="5080" algn="ctr">
              <a:lnSpc>
                <a:spcPts val="2070"/>
              </a:lnSpc>
              <a:spcBef>
                <a:spcPts val="440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Microsoft Sans Serif"/>
                <a:cs typeface="Microsoft Sans Serif"/>
              </a:rPr>
              <a:t>Wrangling </a:t>
            </a:r>
            <a:r>
              <a:rPr sz="2000" spc="-515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&amp;</a:t>
            </a:r>
            <a:r>
              <a:rPr sz="2000" spc="1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Feature </a:t>
            </a:r>
            <a:r>
              <a:rPr sz="200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Engineering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9509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30">
                <a:moveTo>
                  <a:pt x="216407" y="0"/>
                </a:moveTo>
                <a:lnTo>
                  <a:pt x="216407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407" y="405130"/>
                </a:lnTo>
                <a:lnTo>
                  <a:pt x="216407" y="506349"/>
                </a:lnTo>
                <a:lnTo>
                  <a:pt x="432942" y="253111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3840" y="1442592"/>
            <a:ext cx="2067560" cy="1250950"/>
            <a:chOff x="6093840" y="1442592"/>
            <a:chExt cx="2067560" cy="1250950"/>
          </a:xfrm>
        </p:grpSpPr>
        <p:sp>
          <p:nvSpPr>
            <p:cNvPr id="21" name="object 21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5" y="1225169"/>
                  </a:lnTo>
                  <a:lnTo>
                    <a:pt x="1919351" y="1225169"/>
                  </a:lnTo>
                  <a:lnTo>
                    <a:pt x="1966983" y="1215538"/>
                  </a:lnTo>
                  <a:lnTo>
                    <a:pt x="2005901" y="1189275"/>
                  </a:lnTo>
                  <a:lnTo>
                    <a:pt x="2032150" y="1150320"/>
                  </a:lnTo>
                  <a:lnTo>
                    <a:pt x="2041779" y="1102614"/>
                  </a:lnTo>
                  <a:lnTo>
                    <a:pt x="2041779" y="122555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5"/>
                  </a:lnTo>
                  <a:lnTo>
                    <a:pt x="2041779" y="1102614"/>
                  </a:lnTo>
                  <a:lnTo>
                    <a:pt x="2032150" y="1150320"/>
                  </a:lnTo>
                  <a:lnTo>
                    <a:pt x="2005901" y="1189275"/>
                  </a:lnTo>
                  <a:lnTo>
                    <a:pt x="1966983" y="1215538"/>
                  </a:lnTo>
                  <a:lnTo>
                    <a:pt x="1919351" y="1225169"/>
                  </a:lnTo>
                  <a:lnTo>
                    <a:pt x="122555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54190" y="1879092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EDA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74256" y="2860039"/>
            <a:ext cx="506730" cy="433070"/>
          </a:xfrm>
          <a:custGeom>
            <a:avLst/>
            <a:gdLst/>
            <a:ahLst/>
            <a:cxnLst/>
            <a:rect l="l" t="t" r="r" b="b"/>
            <a:pathLst>
              <a:path w="506729" h="433070">
                <a:moveTo>
                  <a:pt x="405129" y="0"/>
                </a:moveTo>
                <a:lnTo>
                  <a:pt x="101346" y="0"/>
                </a:lnTo>
                <a:lnTo>
                  <a:pt x="101346" y="216408"/>
                </a:lnTo>
                <a:lnTo>
                  <a:pt x="0" y="216408"/>
                </a:lnTo>
                <a:lnTo>
                  <a:pt x="253238" y="432943"/>
                </a:lnTo>
                <a:lnTo>
                  <a:pt x="506349" y="216408"/>
                </a:lnTo>
                <a:lnTo>
                  <a:pt x="405129" y="216408"/>
                </a:lnTo>
                <a:lnTo>
                  <a:pt x="40512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3840" y="3484371"/>
            <a:ext cx="2067560" cy="1250950"/>
            <a:chOff x="6093840" y="3484371"/>
            <a:chExt cx="2067560" cy="1250950"/>
          </a:xfrm>
        </p:grpSpPr>
        <p:sp>
          <p:nvSpPr>
            <p:cNvPr id="26" name="object 26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5" y="1225105"/>
                  </a:lnTo>
                  <a:lnTo>
                    <a:pt x="1919351" y="1225105"/>
                  </a:lnTo>
                  <a:lnTo>
                    <a:pt x="1966983" y="1215477"/>
                  </a:lnTo>
                  <a:lnTo>
                    <a:pt x="2005901" y="1189223"/>
                  </a:lnTo>
                  <a:lnTo>
                    <a:pt x="2032150" y="1150283"/>
                  </a:lnTo>
                  <a:lnTo>
                    <a:pt x="2041779" y="1102601"/>
                  </a:lnTo>
                  <a:lnTo>
                    <a:pt x="2041779" y="122554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4"/>
                  </a:lnTo>
                  <a:lnTo>
                    <a:pt x="2041779" y="1102601"/>
                  </a:lnTo>
                  <a:lnTo>
                    <a:pt x="2032150" y="1150283"/>
                  </a:lnTo>
                  <a:lnTo>
                    <a:pt x="2005901" y="1189223"/>
                  </a:lnTo>
                  <a:lnTo>
                    <a:pt x="1966983" y="1215477"/>
                  </a:lnTo>
                  <a:lnTo>
                    <a:pt x="1919351" y="1225105"/>
                  </a:lnTo>
                  <a:lnTo>
                    <a:pt x="122555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04026" y="3658108"/>
            <a:ext cx="1647189" cy="8559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635" algn="ctr">
              <a:lnSpc>
                <a:spcPct val="86300"/>
              </a:lnSpc>
              <a:spcBef>
                <a:spcPts val="425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Preparation of </a:t>
            </a:r>
            <a:r>
              <a:rPr sz="2000" spc="-52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5FCFF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model </a:t>
            </a:r>
            <a:r>
              <a:rPr sz="2000" spc="-515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building.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94020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29">
                <a:moveTo>
                  <a:pt x="216407" y="0"/>
                </a:moveTo>
                <a:lnTo>
                  <a:pt x="0" y="253161"/>
                </a:lnTo>
                <a:lnTo>
                  <a:pt x="216407" y="506336"/>
                </a:lnTo>
                <a:lnTo>
                  <a:pt x="216407" y="405066"/>
                </a:lnTo>
                <a:lnTo>
                  <a:pt x="432815" y="405066"/>
                </a:lnTo>
                <a:lnTo>
                  <a:pt x="432815" y="101257"/>
                </a:lnTo>
                <a:lnTo>
                  <a:pt x="216407" y="101257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235325" y="3484371"/>
            <a:ext cx="2067560" cy="1250950"/>
            <a:chOff x="3235325" y="3484371"/>
            <a:chExt cx="2067560" cy="1250950"/>
          </a:xfrm>
        </p:grpSpPr>
        <p:sp>
          <p:nvSpPr>
            <p:cNvPr id="31" name="object 31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4" y="1225105"/>
                  </a:lnTo>
                  <a:lnTo>
                    <a:pt x="1919351" y="1225105"/>
                  </a:lnTo>
                  <a:lnTo>
                    <a:pt x="1967037" y="1215477"/>
                  </a:lnTo>
                  <a:lnTo>
                    <a:pt x="2005949" y="1189223"/>
                  </a:lnTo>
                  <a:lnTo>
                    <a:pt x="2032168" y="1150283"/>
                  </a:lnTo>
                  <a:lnTo>
                    <a:pt x="2041778" y="1102601"/>
                  </a:lnTo>
                  <a:lnTo>
                    <a:pt x="2041778" y="122554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4"/>
                  </a:lnTo>
                  <a:lnTo>
                    <a:pt x="2041778" y="1102601"/>
                  </a:lnTo>
                  <a:lnTo>
                    <a:pt x="2032168" y="1150283"/>
                  </a:lnTo>
                  <a:lnTo>
                    <a:pt x="2005949" y="1189223"/>
                  </a:lnTo>
                  <a:lnTo>
                    <a:pt x="1967037" y="1215477"/>
                  </a:lnTo>
                  <a:lnTo>
                    <a:pt x="1919351" y="1225105"/>
                  </a:lnTo>
                  <a:lnTo>
                    <a:pt x="122554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53053" y="3789679"/>
            <a:ext cx="1831339" cy="5930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76200" marR="5080" indent="-64135">
              <a:lnSpc>
                <a:spcPts val="2070"/>
              </a:lnSpc>
              <a:spcBef>
                <a:spcPts val="440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55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Selection </a:t>
            </a:r>
            <a:r>
              <a:rPr sz="2000" spc="-52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F5FC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Evaluation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35504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29">
                <a:moveTo>
                  <a:pt x="216534" y="0"/>
                </a:moveTo>
                <a:lnTo>
                  <a:pt x="0" y="253161"/>
                </a:lnTo>
                <a:lnTo>
                  <a:pt x="216534" y="506336"/>
                </a:lnTo>
                <a:lnTo>
                  <a:pt x="216534" y="405066"/>
                </a:lnTo>
                <a:lnTo>
                  <a:pt x="432943" y="405066"/>
                </a:lnTo>
                <a:lnTo>
                  <a:pt x="432943" y="101257"/>
                </a:lnTo>
                <a:lnTo>
                  <a:pt x="216534" y="101257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76897" y="3484371"/>
            <a:ext cx="2067560" cy="1250950"/>
            <a:chOff x="376897" y="3484371"/>
            <a:chExt cx="2067560" cy="1250950"/>
          </a:xfrm>
        </p:grpSpPr>
        <p:sp>
          <p:nvSpPr>
            <p:cNvPr id="36" name="object 36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27" y="1150283"/>
                  </a:lnTo>
                  <a:lnTo>
                    <a:pt x="35883" y="1189223"/>
                  </a:lnTo>
                  <a:lnTo>
                    <a:pt x="74827" y="1215477"/>
                  </a:lnTo>
                  <a:lnTo>
                    <a:pt x="122516" y="1225105"/>
                  </a:lnTo>
                  <a:lnTo>
                    <a:pt x="1919262" y="1225105"/>
                  </a:lnTo>
                  <a:lnTo>
                    <a:pt x="1966968" y="1215477"/>
                  </a:lnTo>
                  <a:lnTo>
                    <a:pt x="2005923" y="1189223"/>
                  </a:lnTo>
                  <a:lnTo>
                    <a:pt x="2032186" y="1150283"/>
                  </a:lnTo>
                  <a:lnTo>
                    <a:pt x="2041817" y="1102601"/>
                  </a:lnTo>
                  <a:lnTo>
                    <a:pt x="2041817" y="122554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4"/>
                  </a:lnTo>
                  <a:lnTo>
                    <a:pt x="2041817" y="1102601"/>
                  </a:lnTo>
                  <a:lnTo>
                    <a:pt x="2032186" y="1150283"/>
                  </a:lnTo>
                  <a:lnTo>
                    <a:pt x="2005923" y="1189223"/>
                  </a:lnTo>
                  <a:lnTo>
                    <a:pt x="1966968" y="1215477"/>
                  </a:lnTo>
                  <a:lnTo>
                    <a:pt x="1919262" y="1225105"/>
                  </a:lnTo>
                  <a:lnTo>
                    <a:pt x="122516" y="1225105"/>
                  </a:lnTo>
                  <a:lnTo>
                    <a:pt x="74827" y="1215477"/>
                  </a:lnTo>
                  <a:lnTo>
                    <a:pt x="35883" y="1189223"/>
                  </a:lnTo>
                  <a:lnTo>
                    <a:pt x="9627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6373" y="3920997"/>
            <a:ext cx="140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F5FCFF"/>
                </a:solidFill>
                <a:latin typeface="Microsoft Sans Serif"/>
                <a:cs typeface="Microsoft Sans Serif"/>
              </a:rPr>
              <a:t>o</a:t>
            </a:r>
            <a:r>
              <a:rPr sz="2000" spc="-5" dirty="0">
                <a:solidFill>
                  <a:srgbClr val="F5FCFF"/>
                </a:solidFill>
                <a:latin typeface="Microsoft Sans Serif"/>
                <a:cs typeface="Microsoft Sans Serif"/>
              </a:rPr>
              <a:t>nclusions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0"/>
            <a:ext cx="8546465" cy="598170"/>
            <a:chOff x="-12700" y="0"/>
            <a:chExt cx="8546465" cy="59817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8520557" y="0"/>
                  </a:moveTo>
                  <a:lnTo>
                    <a:pt x="0" y="0"/>
                  </a:lnTo>
                  <a:lnTo>
                    <a:pt x="0" y="572693"/>
                  </a:lnTo>
                  <a:lnTo>
                    <a:pt x="8520557" y="572693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0" y="572693"/>
                  </a:moveTo>
                  <a:lnTo>
                    <a:pt x="8520557" y="572693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572693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119888"/>
            <a:ext cx="7798434" cy="470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526415" algn="l"/>
                <a:tab pos="527050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-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Collection</a:t>
            </a:r>
            <a:r>
              <a:rPr sz="2400" b="1" spc="-2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Understanding:</a:t>
            </a:r>
            <a:endParaRPr sz="2400">
              <a:latin typeface="Arial"/>
              <a:cs typeface="Arial"/>
            </a:endParaRPr>
          </a:p>
          <a:p>
            <a:pPr marL="201930" indent="-189865">
              <a:lnSpc>
                <a:spcPct val="100000"/>
              </a:lnSpc>
              <a:spcBef>
                <a:spcPts val="1250"/>
              </a:spcBef>
              <a:buFont typeface="Wingdings"/>
              <a:buChar char=""/>
              <a:tabLst>
                <a:tab pos="20256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Seoul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Data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our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analysis and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model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building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dataset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contains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weather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information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(Temperature,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Humidity,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Wind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speed,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Visibility,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Dew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point, Solar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radiation,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Snowfall,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Rainfall),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number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rented per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date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information.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15494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In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this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total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8760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observations 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14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features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including </a:t>
            </a:r>
            <a:r>
              <a:rPr sz="1400" dirty="0">
                <a:latin typeface="Microsoft Sans Serif"/>
                <a:cs typeface="Microsoft Sans Serif"/>
              </a:rPr>
              <a:t>target </a:t>
            </a:r>
            <a:r>
              <a:rPr sz="1400" spc="-5" dirty="0">
                <a:latin typeface="Microsoft Sans Serif"/>
                <a:cs typeface="Microsoft Sans Serif"/>
              </a:rPr>
              <a:t>variable.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Description: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Date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: year-month-day.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Hour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 he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day.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Temperature</a:t>
            </a:r>
            <a:r>
              <a:rPr sz="1400" spc="-5" dirty="0">
                <a:latin typeface="Microsoft Sans Serif"/>
                <a:cs typeface="Microsoft Sans Serif"/>
              </a:rPr>
              <a:t>-Temperature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Celsius.</a:t>
            </a:r>
            <a:endParaRPr sz="1400">
              <a:latin typeface="Microsoft Sans Serif"/>
              <a:cs typeface="Microsoft Sans Serif"/>
            </a:endParaRPr>
          </a:p>
          <a:p>
            <a:pPr marL="12700" marR="6242685" indent="482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Arial"/>
                <a:cs typeface="Arial"/>
              </a:rPr>
              <a:t>Humidity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%. 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b="1" spc="-5" dirty="0">
                <a:latin typeface="Arial"/>
                <a:cs typeface="Arial"/>
              </a:rPr>
              <a:t>Wind speed </a:t>
            </a:r>
            <a:r>
              <a:rPr sz="1400" spc="-5" dirty="0">
                <a:latin typeface="Microsoft Sans Serif"/>
                <a:cs typeface="Microsoft Sans Serif"/>
              </a:rPr>
              <a:t>- m/s.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b="1" spc="-5" dirty="0">
                <a:latin typeface="Arial"/>
                <a:cs typeface="Arial"/>
              </a:rPr>
              <a:t>Visibility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Dew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point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temperature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Celsius.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Solar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radiation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MJ/m2.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Rainfall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 </a:t>
            </a:r>
            <a:r>
              <a:rPr sz="1400" spc="-10" dirty="0">
                <a:latin typeface="Microsoft Sans Serif"/>
                <a:cs typeface="Microsoft Sans Serif"/>
              </a:rPr>
              <a:t>mm.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Snowfall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cm.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Seasons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Winter,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Spring,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Summer,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Autumn.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Holiday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Holiday/No holiday.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Functional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NoFunc(Non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Functional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Hours),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Fun(Functional hours).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Rented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Bike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count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Count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rented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each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(Target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i.e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Y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variable).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650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Wrangling</a:t>
            </a:r>
            <a:r>
              <a:rPr sz="2400" b="1" spc="-2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and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 Feature</a:t>
            </a:r>
            <a:r>
              <a:rPr sz="2400" b="1" spc="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Engineering: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98500"/>
            <a:ext cx="8938260" cy="166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Sans Serif"/>
                <a:cs typeface="Microsoft Sans Serif"/>
              </a:rPr>
              <a:t>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know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8760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observations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14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features.</a:t>
            </a:r>
            <a:endParaRPr sz="1400">
              <a:latin typeface="Microsoft Sans Serif"/>
              <a:cs typeface="Microsoft Sans Serif"/>
            </a:endParaRPr>
          </a:p>
          <a:p>
            <a:pPr marL="201930" indent="-18986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b="1" spc="-5" dirty="0">
                <a:latin typeface="Arial"/>
                <a:cs typeface="Arial"/>
              </a:rPr>
              <a:t>Categorical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Features: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Seasons,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Functioning day.</a:t>
            </a:r>
            <a:endParaRPr sz="1400">
              <a:latin typeface="Microsoft Sans Serif"/>
              <a:cs typeface="Microsoft Sans Serif"/>
            </a:endParaRPr>
          </a:p>
          <a:p>
            <a:pPr marL="154305" indent="-14224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b="1" spc="-5" dirty="0">
                <a:latin typeface="Arial"/>
                <a:cs typeface="Arial"/>
              </a:rPr>
              <a:t>Numerical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Columns:</a:t>
            </a:r>
            <a:endParaRPr sz="1400">
              <a:latin typeface="Arial"/>
              <a:cs typeface="Arial"/>
            </a:endParaRPr>
          </a:p>
          <a:p>
            <a:pPr marL="12700" marR="462280" indent="4826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Date,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Hour,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Temperature,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Humidity,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Wind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speed,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Visibility,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Dew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point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temperature, Solar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radiation, Rainfall,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Snowfall, Rented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count .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145"/>
              </a:spcBef>
            </a:pPr>
            <a:r>
              <a:rPr sz="1400" b="1" spc="-5" dirty="0">
                <a:latin typeface="Arial"/>
                <a:cs typeface="Arial"/>
              </a:rPr>
              <a:t>Rename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Columns: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renamed columns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because</a:t>
            </a:r>
            <a:r>
              <a:rPr sz="1400" dirty="0">
                <a:latin typeface="Microsoft Sans Serif"/>
                <a:cs typeface="Microsoft Sans Serif"/>
              </a:rPr>
              <a:t> they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units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mentioned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brackets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and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was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difficult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copy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feature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name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while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working.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695" y="2577363"/>
            <a:ext cx="4317365" cy="1309370"/>
            <a:chOff x="176695" y="2577363"/>
            <a:chExt cx="4317365" cy="1309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95" y="2577363"/>
              <a:ext cx="4316984" cy="8119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64388" y="0"/>
                  </a:lnTo>
                  <a:lnTo>
                    <a:pt x="64388" y="393065"/>
                  </a:lnTo>
                  <a:lnTo>
                    <a:pt x="0" y="393065"/>
                  </a:lnTo>
                  <a:lnTo>
                    <a:pt x="128778" y="521843"/>
                  </a:lnTo>
                  <a:lnTo>
                    <a:pt x="257556" y="393065"/>
                  </a:lnTo>
                  <a:lnTo>
                    <a:pt x="193167" y="393065"/>
                  </a:lnTo>
                  <a:lnTo>
                    <a:pt x="193167" y="0"/>
                  </a:lnTo>
                  <a:close/>
                </a:path>
              </a:pathLst>
            </a:custGeom>
            <a:solidFill>
              <a:srgbClr val="FF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193167" y="393065"/>
                  </a:lnTo>
                  <a:lnTo>
                    <a:pt x="257556" y="393065"/>
                  </a:lnTo>
                  <a:lnTo>
                    <a:pt x="128778" y="521843"/>
                  </a:lnTo>
                  <a:lnTo>
                    <a:pt x="0" y="393065"/>
                  </a:lnTo>
                  <a:lnTo>
                    <a:pt x="64388" y="393065"/>
                  </a:lnTo>
                  <a:lnTo>
                    <a:pt x="64388" y="0"/>
                  </a:lnTo>
                  <a:lnTo>
                    <a:pt x="193167" y="0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2" y="4053636"/>
            <a:ext cx="5146548" cy="607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8829040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Wrangling</a:t>
            </a:r>
            <a:r>
              <a:rPr sz="2400" b="1" spc="-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4646"/>
                </a:solidFill>
                <a:latin typeface="Arial"/>
                <a:cs typeface="Arial"/>
              </a:rPr>
              <a:t>and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 Feature</a:t>
            </a:r>
            <a:r>
              <a:rPr sz="2400" b="1" spc="1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Engineering:</a:t>
            </a:r>
            <a:endParaRPr sz="2400">
              <a:latin typeface="Arial"/>
              <a:cs typeface="Arial"/>
            </a:endParaRPr>
          </a:p>
          <a:p>
            <a:pPr marL="256540" indent="-243840">
              <a:lnSpc>
                <a:spcPct val="100000"/>
              </a:lnSpc>
              <a:spcBef>
                <a:spcPts val="1510"/>
              </a:spcBef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had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zero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null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values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our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  <a:p>
            <a:pPr marL="194945" indent="-182245">
              <a:lnSpc>
                <a:spcPct val="100000"/>
              </a:lnSpc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Microsoft Sans Serif"/>
                <a:cs typeface="Microsoft Sans Serif"/>
              </a:rPr>
              <a:t>Zero </a:t>
            </a:r>
            <a:r>
              <a:rPr sz="1800" spc="-5" dirty="0">
                <a:latin typeface="Microsoft Sans Serif"/>
                <a:cs typeface="Microsoft Sans Serif"/>
              </a:rPr>
              <a:t>Duplicate entries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found.</a:t>
            </a:r>
            <a:endParaRPr sz="1800">
              <a:latin typeface="Microsoft Sans Serif"/>
              <a:cs typeface="Microsoft Sans Serif"/>
            </a:endParaRPr>
          </a:p>
          <a:p>
            <a:pPr marL="12700" marR="5588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changed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data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type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Date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column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‘object’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‘datetime64[ns]’.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was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done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feature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engineering.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Created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new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columns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help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Date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column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‘Month’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‘Day’.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Which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were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further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used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EDA.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dropped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Date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column</a:t>
            </a:r>
            <a:r>
              <a:rPr sz="2000" spc="-5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3" y="2691109"/>
            <a:ext cx="3754942" cy="234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9000" y="3019402"/>
            <a:ext cx="3721100" cy="8573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1062" y="4054475"/>
            <a:ext cx="3719037" cy="8298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3600" y="2476075"/>
            <a:ext cx="3746500" cy="478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EDA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(Exploratory</a:t>
            </a:r>
            <a:r>
              <a:rPr sz="2400" b="1" spc="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Analysis):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5775"/>
            <a:ext cx="4535042" cy="20034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72000" y="742950"/>
            <a:ext cx="422846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0365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Relation of rented bike count with categorical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Summer season had the highest Bike Rent Count.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People are more likely to take rented bikes in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summer. Bike rentals in winter is very </a:t>
            </a:r>
            <a:r>
              <a:rPr sz="1400" b="1" dirty="0">
                <a:latin typeface="Arial"/>
                <a:cs typeface="Arial"/>
              </a:rPr>
              <a:t>less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compared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other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seasons.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08" y="2701270"/>
            <a:ext cx="4573496" cy="19520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89094" y="3064255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From March Bike Rent Count started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increasing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it was highest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June.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97" y="533593"/>
            <a:ext cx="3325560" cy="14535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19829" y="1246377"/>
            <a:ext cx="4267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High number of bikes were rented on No Holidays.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Which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almost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700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bikes.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0358"/>
            <a:ext cx="531939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EDA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(Exploratory</a:t>
            </a:r>
            <a:r>
              <a:rPr sz="2400" b="1" spc="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Analysis):</a:t>
            </a:r>
            <a:endParaRPr sz="2400">
              <a:latin typeface="Arial"/>
              <a:cs typeface="Arial"/>
            </a:endParaRPr>
          </a:p>
          <a:p>
            <a:pPr marR="267970" algn="r">
              <a:lnSpc>
                <a:spcPct val="100000"/>
              </a:lnSpc>
              <a:spcBef>
                <a:spcPts val="1970"/>
              </a:spcBef>
            </a:pPr>
            <a:r>
              <a:rPr sz="1800" b="1" spc="-5" dirty="0">
                <a:latin typeface="Arial"/>
                <a:cs typeface="Arial"/>
              </a:rPr>
              <a:t>Conclusions: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70" y="2144173"/>
            <a:ext cx="3387685" cy="1480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67" y="3673207"/>
            <a:ext cx="3291018" cy="14384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72840" y="2611120"/>
            <a:ext cx="398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Zero Bikes were rented on no functioning </a:t>
            </a:r>
            <a:r>
              <a:rPr sz="1400" b="1" spc="-10" dirty="0">
                <a:latin typeface="Arial"/>
                <a:cs typeface="Arial"/>
              </a:rPr>
              <a:t>day. </a:t>
            </a:r>
            <a:r>
              <a:rPr sz="1400" b="1" spc="-5" dirty="0">
                <a:latin typeface="Arial"/>
                <a:cs typeface="Arial"/>
              </a:rPr>
              <a:t> More than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700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bikes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rented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 functioning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day.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3894" y="4207255"/>
            <a:ext cx="396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More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700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bikes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were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rented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weekdays.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weekdays,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almost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650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bikes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were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EDA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(Exploratory</a:t>
            </a:r>
            <a:r>
              <a:rPr sz="2400" b="1" spc="10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Data</a:t>
            </a:r>
            <a:r>
              <a:rPr sz="2400" b="1" spc="5" dirty="0">
                <a:solidFill>
                  <a:srgbClr val="FF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4646"/>
                </a:solidFill>
                <a:latin typeface="Arial"/>
                <a:cs typeface="Arial"/>
              </a:rPr>
              <a:t>Analysis):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50" y="785994"/>
            <a:ext cx="4037982" cy="20875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469849"/>
            <a:ext cx="8979535" cy="44259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b="1" spc="-5" dirty="0">
                <a:latin typeface="Arial"/>
                <a:cs typeface="Arial"/>
              </a:rPr>
              <a:t>Bike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Rent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Trend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according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 hour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different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  <a:p>
            <a:pPr marL="5016500">
              <a:lnSpc>
                <a:spcPct val="100000"/>
              </a:lnSpc>
              <a:spcBef>
                <a:spcPts val="525"/>
              </a:spcBef>
            </a:pPr>
            <a:r>
              <a:rPr sz="1400" b="1" spc="-5" dirty="0">
                <a:latin typeface="Arial"/>
                <a:cs typeface="Arial"/>
              </a:rPr>
              <a:t>Observations:</a:t>
            </a:r>
            <a:endParaRPr sz="1400">
              <a:latin typeface="Arial"/>
              <a:cs typeface="Arial"/>
            </a:endParaRPr>
          </a:p>
          <a:p>
            <a:pPr marL="5016500" marR="624840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Here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we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observed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that, </a:t>
            </a:r>
            <a:r>
              <a:rPr sz="1400" spc="-5" dirty="0">
                <a:latin typeface="Microsoft Sans Serif"/>
                <a:cs typeface="Microsoft Sans Serif"/>
              </a:rPr>
              <a:t>Bike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rental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trend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according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hours is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almost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similar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all </a:t>
            </a:r>
            <a:r>
              <a:rPr sz="1400" spc="-5" dirty="0">
                <a:latin typeface="Microsoft Sans Serif"/>
                <a:cs typeface="Microsoft Sans Serif"/>
              </a:rPr>
              <a:t> scenarios.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icrosoft Sans Serif"/>
              <a:buAutoNum type="arabicParenR"/>
            </a:pPr>
            <a:endParaRPr sz="1450">
              <a:latin typeface="Microsoft Sans Serif"/>
              <a:cs typeface="Microsoft Sans Serif"/>
            </a:endParaRPr>
          </a:p>
          <a:p>
            <a:pPr marL="5016500" marR="6985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There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sudden peak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between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6/7AM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10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AM.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Office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/College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going time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could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reason for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this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sudden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peak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Holiday.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But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case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different,very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less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bike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rentals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happened.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icrosoft Sans Serif"/>
              <a:buAutoNum type="arabicParenR"/>
            </a:pPr>
            <a:endParaRPr sz="1450">
              <a:latin typeface="Microsoft Sans Serif"/>
              <a:cs typeface="Microsoft Sans Serif"/>
            </a:endParaRPr>
          </a:p>
          <a:p>
            <a:pPr marL="5016500" marR="5080">
              <a:lnSpc>
                <a:spcPct val="100000"/>
              </a:lnSpc>
              <a:spcBef>
                <a:spcPts val="5"/>
              </a:spcBef>
              <a:buSzPct val="92857"/>
              <a:buAutoNum type="arabicParenR"/>
              <a:tabLst>
                <a:tab pos="522287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Again</a:t>
            </a:r>
            <a:r>
              <a:rPr sz="1400" dirty="0">
                <a:latin typeface="Microsoft Sans Serif"/>
                <a:cs typeface="Microsoft Sans Serif"/>
              </a:rPr>
              <a:t> there</a:t>
            </a:r>
            <a:r>
              <a:rPr sz="1400" spc="-5" dirty="0">
                <a:latin typeface="Microsoft Sans Serif"/>
                <a:cs typeface="Microsoft Sans Serif"/>
              </a:rPr>
              <a:t> is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peak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between 4PM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7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PM.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may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be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its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office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leaving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time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for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above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people.( </a:t>
            </a:r>
            <a:r>
              <a:rPr sz="1400" dirty="0">
                <a:latin typeface="Microsoft Sans Serif"/>
                <a:cs typeface="Microsoft Sans Serif"/>
              </a:rPr>
              <a:t> NO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Holiday).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Microsoft Sans Serif"/>
              <a:buAutoNum type="arabicParenR"/>
            </a:pP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AutoNum type="arabicParenR"/>
            </a:pPr>
            <a:endParaRPr sz="1450">
              <a:latin typeface="Microsoft Sans Serif"/>
              <a:cs typeface="Microsoft Sans Serif"/>
            </a:endParaRPr>
          </a:p>
          <a:p>
            <a:pPr marL="5016500" marR="76835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Here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trend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functioning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same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of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holiday.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Only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difference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is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functioning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day</a:t>
            </a:r>
            <a:r>
              <a:rPr sz="1400" dirty="0">
                <a:latin typeface="Microsoft Sans Serif"/>
                <a:cs typeface="Microsoft Sans Serif"/>
              </a:rPr>
              <a:t> there</a:t>
            </a:r>
            <a:r>
              <a:rPr sz="1400" spc="-5" dirty="0">
                <a:latin typeface="Microsoft Sans Serif"/>
                <a:cs typeface="Microsoft Sans Serif"/>
              </a:rPr>
              <a:t> were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zero bike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rentals.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1" y="2975489"/>
            <a:ext cx="4125764" cy="2132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1751</Words>
  <Application>Microsoft Office PowerPoint</Application>
  <PresentationFormat>On-screen Show (16:9)</PresentationFormat>
  <Paragraphs>154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Capstone Project-2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Signing off…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Project Title</dc:title>
  <dc:creator>Kadu</dc:creator>
  <cp:lastModifiedBy>Ankur</cp:lastModifiedBy>
  <cp:revision>25</cp:revision>
  <dcterms:created xsi:type="dcterms:W3CDTF">2023-02-01T16:33:02Z</dcterms:created>
  <dcterms:modified xsi:type="dcterms:W3CDTF">2023-02-08T05:26:35Z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2023-02-01T00:00:00Z</vt:filetime>
  </property>
</Properties>
</file>